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57" r:id="rId4"/>
    <p:sldId id="264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63" r:id="rId16"/>
    <p:sldId id="260" r:id="rId17"/>
    <p:sldId id="294" r:id="rId18"/>
    <p:sldId id="307" r:id="rId19"/>
    <p:sldId id="300" r:id="rId20"/>
    <p:sldId id="308" r:id="rId21"/>
    <p:sldId id="309" r:id="rId22"/>
    <p:sldId id="314" r:id="rId23"/>
    <p:sldId id="315" r:id="rId24"/>
    <p:sldId id="316" r:id="rId25"/>
    <p:sldId id="317" r:id="rId26"/>
    <p:sldId id="310" r:id="rId27"/>
    <p:sldId id="296" r:id="rId28"/>
    <p:sldId id="301" r:id="rId29"/>
    <p:sldId id="302" r:id="rId30"/>
    <p:sldId id="261" r:id="rId31"/>
    <p:sldId id="268" r:id="rId32"/>
    <p:sldId id="262" r:id="rId33"/>
    <p:sldId id="275" r:id="rId34"/>
    <p:sldId id="303" r:id="rId35"/>
    <p:sldId id="304" r:id="rId36"/>
    <p:sldId id="305" r:id="rId37"/>
    <p:sldId id="306" r:id="rId38"/>
    <p:sldId id="282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3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6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2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3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458493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4800" dirty="0">
                <a:solidFill>
                  <a:srgbClr val="000000"/>
                </a:solidFill>
                <a:ea typeface="YaHei Consolas" charset="0"/>
              </a:rPr>
              <a:t>JavaScript</a:t>
            </a: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3563555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>
                <a:latin typeface="YaHei Consolas" charset="0"/>
                <a:ea typeface="YaHei Consolas" charset="0"/>
              </a:rPr>
              <a:t>Javascipt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是一种脚本语言，由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web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浏览器进行解释和</a:t>
            </a:r>
            <a:r>
              <a:rPr lang="zh-CN" altLang="en-US" sz="1600">
                <a:latin typeface="YaHei Consolas" charset="0"/>
                <a:ea typeface="YaHei Consolas" charset="0"/>
              </a:rPr>
              <a:t>执行</a:t>
            </a:r>
            <a:r>
              <a:rPr lang="zh-CN" altLang="en-US" sz="1600" smtClean="0">
                <a:latin typeface="YaHei Consolas" charset="0"/>
                <a:ea typeface="YaHei Consolas" charset="0"/>
              </a:rPr>
              <a:t>。</a:t>
            </a:r>
            <a:endParaRPr lang="zh-CN" altLang="en-US" sz="1600" dirty="0">
              <a:latin typeface="YaHei Consolas" charset="0"/>
              <a:ea typeface="YaHei Consolas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8958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查看数据类型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mood);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95);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5.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转换成字符串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married = false;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married.toString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	// outputs “false”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age.toString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 	//outputs “25”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6.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转换成数字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转换成整数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转换成浮点数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例：</a:t>
            </a: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(“blue”);		//returns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NaN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	//returns 22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1234.0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//returns 22.5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5040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80000"/>
              </a:lnSpc>
              <a:buNone/>
            </a:pPr>
            <a:r>
              <a:rPr lang="zh-CN" altLang="en-US" dirty="0">
                <a:latin typeface="YaHei Consolas" charset="0"/>
                <a:ea typeface="YaHei Consolas" charset="0"/>
              </a:rPr>
              <a:t>运算符</a:t>
            </a:r>
          </a:p>
          <a:p>
            <a:pPr marL="609600" indent="-609600">
              <a:lnSpc>
                <a:spcPct val="80000"/>
              </a:lnSpc>
              <a:buNone/>
            </a:pPr>
            <a:endParaRPr lang="zh-CN" altLang="en-US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算术运算符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 - * / 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%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total = (1 + 4) * 5;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temp = (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– 20) / 2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alert(“10”+ 20)		//return 1020;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alert(10 + 20)		//return 30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2. 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后增量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/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后减量运算符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 ,--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a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++;		//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+ 1;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alert(a);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4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511333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3.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比较运算符  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&gt;, &lt;, &gt;=, &lt;=, ==, !=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( 10 &gt; 5 );	//outputs	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n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== n);	//outputs true;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!= n);	//outputs false;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逻辑运算符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&amp;&amp;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： 逻辑与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|| :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逻辑或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！：逻辑非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8;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&lt;5 &amp;&amp;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&lt;10);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&gt; 100 ||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&lt; 10);   	//outputs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alert(!(10 &gt; 5));	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6799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>
                <a:ea typeface="YaHei Consolas" charset="0"/>
              </a:rPr>
              <a:t>注释</a:t>
            </a: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//			</a:t>
            </a:r>
            <a:r>
              <a:rPr lang="zh-CN" altLang="en-US" sz="1400">
                <a:latin typeface="YaHei Consolas" charset="0"/>
                <a:ea typeface="YaHei Consolas" charset="0"/>
              </a:rPr>
              <a:t>单行注释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/* …*/		</a:t>
            </a:r>
            <a:r>
              <a:rPr lang="zh-CN" altLang="en-US" sz="1400">
                <a:latin typeface="YaHei Consolas" charset="0"/>
                <a:ea typeface="YaHei Consolas" charset="0"/>
              </a:rPr>
              <a:t>多行注释</a:t>
            </a:r>
          </a:p>
        </p:txBody>
      </p:sp>
    </p:spTree>
    <p:extLst>
      <p:ext uri="{BB962C8B-B14F-4D97-AF65-F5344CB8AC3E}">
        <p14:creationId xmlns:p14="http://schemas.microsoft.com/office/powerpoint/2010/main" val="8899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546581"/>
            <a:chOff x="716110" y="187653"/>
            <a:chExt cx="4203131" cy="546581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11865" y="734234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5"/>
          <p:cNvGrpSpPr/>
          <p:nvPr/>
        </p:nvGrpSpPr>
        <p:grpSpPr>
          <a:xfrm>
            <a:off x="1353569" y="4146856"/>
            <a:ext cx="940842" cy="940842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7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83636" y="2347839"/>
            <a:ext cx="940842" cy="940842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10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1563" y="4146856"/>
            <a:ext cx="924075" cy="940842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13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97622" y="2434819"/>
            <a:ext cx="3351383" cy="856772"/>
            <a:chOff x="3455287" y="2230016"/>
            <a:chExt cx="2429499" cy="856772"/>
          </a:xfrm>
        </p:grpSpPr>
        <p:sp>
          <p:nvSpPr>
            <p:cNvPr id="16" name="TextBox 13"/>
            <p:cNvSpPr txBox="1"/>
            <p:nvPr/>
          </p:nvSpPr>
          <p:spPr>
            <a:xfrm>
              <a:off x="3455288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变量的命名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3455287" y="2505090"/>
              <a:ext cx="2429499" cy="5816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1.Var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操作符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松散型变量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命名规则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73465" y="2347839"/>
            <a:ext cx="939725" cy="940842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19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7126" y="2434819"/>
            <a:ext cx="3380718" cy="1438469"/>
            <a:chOff x="7827985" y="2230016"/>
            <a:chExt cx="2429499" cy="1438469"/>
          </a:xfrm>
        </p:grpSpPr>
        <p:sp>
          <p:nvSpPr>
            <p:cNvPr id="22" name="TextBox 13"/>
            <p:cNvSpPr txBox="1"/>
            <p:nvPr/>
          </p:nvSpPr>
          <p:spPr>
            <a:xfrm>
              <a:off x="7827986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数据类型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505090"/>
              <a:ext cx="2429499" cy="116339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1.Number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2.String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3.Boolean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4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.Undefined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5.Null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6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.Object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97622" y="4233836"/>
            <a:ext cx="3351383" cy="662872"/>
            <a:chOff x="3455287" y="4016694"/>
            <a:chExt cx="2429499" cy="662872"/>
          </a:xfrm>
        </p:grpSpPr>
        <p:sp>
          <p:nvSpPr>
            <p:cNvPr id="25" name="TextBox 13"/>
            <p:cNvSpPr txBox="1"/>
            <p:nvPr/>
          </p:nvSpPr>
          <p:spPr>
            <a:xfrm>
              <a:off x="3455288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变量转换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291768"/>
              <a:ext cx="2429499" cy="3877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1.toString()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2.number()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parseInt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parseFloat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17126" y="4233836"/>
            <a:ext cx="3380718" cy="1082987"/>
            <a:chOff x="7827985" y="4016694"/>
            <a:chExt cx="2429499" cy="1082987"/>
          </a:xfrm>
        </p:grpSpPr>
        <p:sp>
          <p:nvSpPr>
            <p:cNvPr id="28" name="TextBox 13"/>
            <p:cNvSpPr txBox="1"/>
            <p:nvPr/>
          </p:nvSpPr>
          <p:spPr>
            <a:xfrm>
              <a:off x="7827986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运算符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7827985" y="4291768"/>
              <a:ext cx="2429499" cy="80791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一元运算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++,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--, +, -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算术运算符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+ - * / %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比较运算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 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&gt;, &lt;, &gt;=, &lt;=, ==, 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!=</a:t>
              </a: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</a:pPr>
              <a:r>
                <a:rPr lang="en-US" altLang="zh-CN" dirty="0" smtClean="0">
                  <a:solidFill>
                    <a:schemeClr val="tx1"/>
                  </a:solidFill>
                  <a:latin typeface="YaHei Consolas" charset="0"/>
                  <a:ea typeface="YaHei Consolas" charset="0"/>
                  <a:sym typeface="+mn-lt"/>
                </a:rPr>
                <a:t>4.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 &amp;&amp;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与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 ||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或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！逻辑非</a:t>
              </a:r>
              <a:endParaRPr lang="zh-CN" altLang="en-US" dirty="0">
                <a:latin typeface="YaHei Consolas" charset="0"/>
                <a:ea typeface="YaHei Consolas" charset="0"/>
              </a:endParaRP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  <a:buNone/>
              </a:pPr>
              <a:r>
                <a:rPr lang="zh-CN" altLang="en-US" dirty="0">
                  <a:latin typeface="YaHei Consolas" charset="0"/>
                  <a:ea typeface="YaHei Consolas" charset="0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429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03233" y="3429248"/>
            <a:ext cx="4785541" cy="953115"/>
            <a:chOff x="3690407" y="2848154"/>
            <a:chExt cx="4785541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3690407" y="2925223"/>
              <a:ext cx="4785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基础框架（</a:t>
              </a:r>
              <a:r>
                <a:rPr lang="en-US" altLang="zh-CN" sz="3600" dirty="0"/>
                <a:t> jQuery 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02496" y="3690893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74" y="2120902"/>
            <a:ext cx="1930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45"/>
            <a:ext cx="12192000" cy="59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内容简介</a:t>
            </a:r>
          </a:p>
        </p:txBody>
      </p:sp>
      <p:grpSp>
        <p:nvGrpSpPr>
          <p:cNvPr id="6147" name="Group 43"/>
          <p:cNvGrpSpPr>
            <a:grpSpLocks/>
          </p:cNvGrpSpPr>
          <p:nvPr/>
        </p:nvGrpSpPr>
        <p:grpSpPr bwMode="auto">
          <a:xfrm>
            <a:off x="3071814" y="1341439"/>
            <a:ext cx="6053137" cy="4302125"/>
            <a:chOff x="1152" y="1275"/>
            <a:chExt cx="3813" cy="2710"/>
          </a:xfrm>
        </p:grpSpPr>
        <p:grpSp>
          <p:nvGrpSpPr>
            <p:cNvPr id="6148" name="Group 5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6181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82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48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49" name="Line 9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" name="Text Box 10"/>
            <p:cNvSpPr txBox="1">
              <a:spLocks noChangeArrowheads="1"/>
            </p:cNvSpPr>
            <p:nvPr/>
          </p:nvSpPr>
          <p:spPr bwMode="auto">
            <a:xfrm>
              <a:off x="1927" y="1298"/>
              <a:ext cx="253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的由来及简介</a:t>
              </a:r>
            </a:p>
          </p:txBody>
        </p:sp>
        <p:sp>
          <p:nvSpPr>
            <p:cNvPr id="6151" name="Text Box 11"/>
            <p:cNvSpPr txBox="1">
              <a:spLocks noChangeArrowheads="1"/>
            </p:cNvSpPr>
            <p:nvPr/>
          </p:nvSpPr>
          <p:spPr bwMode="gray">
            <a:xfrm>
              <a:off x="1233" y="1325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一</a:t>
              </a:r>
            </a:p>
          </p:txBody>
        </p:sp>
        <p:grpSp>
          <p:nvGrpSpPr>
            <p:cNvPr id="6152" name="Group 12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6178" name="AutoShape 13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9" name="AutoShape 14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55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3" name="Line 16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4" name="Text Box 17"/>
            <p:cNvSpPr txBox="1">
              <a:spLocks noChangeArrowheads="1"/>
            </p:cNvSpPr>
            <p:nvPr/>
          </p:nvSpPr>
          <p:spPr bwMode="auto">
            <a:xfrm>
              <a:off x="1837" y="1842"/>
              <a:ext cx="285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对象和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对象</a:t>
              </a:r>
            </a:p>
          </p:txBody>
        </p:sp>
        <p:sp>
          <p:nvSpPr>
            <p:cNvPr id="6155" name="Text Box 18"/>
            <p:cNvSpPr txBox="1">
              <a:spLocks noChangeArrowheads="1"/>
            </p:cNvSpPr>
            <p:nvPr/>
          </p:nvSpPr>
          <p:spPr bwMode="gray">
            <a:xfrm>
              <a:off x="1233" y="1901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二</a:t>
              </a:r>
            </a:p>
          </p:txBody>
        </p:sp>
        <p:grpSp>
          <p:nvGrpSpPr>
            <p:cNvPr id="6156" name="Group 19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6175" name="AutoShape 20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6" name="AutoShape 21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2" name="AutoShape 22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7" name="Line 23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" name="Text Box 24"/>
            <p:cNvSpPr txBox="1">
              <a:spLocks noChangeArrowheads="1"/>
            </p:cNvSpPr>
            <p:nvPr/>
          </p:nvSpPr>
          <p:spPr bwMode="auto">
            <a:xfrm>
              <a:off x="1973" y="2432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选择器</a:t>
              </a:r>
            </a:p>
          </p:txBody>
        </p:sp>
        <p:sp>
          <p:nvSpPr>
            <p:cNvPr id="6159" name="Text Box 25"/>
            <p:cNvSpPr txBox="1">
              <a:spLocks noChangeArrowheads="1"/>
            </p:cNvSpPr>
            <p:nvPr/>
          </p:nvSpPr>
          <p:spPr bwMode="gray">
            <a:xfrm>
              <a:off x="1210" y="2478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0" name="Group 26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6172" name="AutoShape 27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3" name="AutoShape 28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9" name="AutoShape 29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1" name="Line 30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2" name="Text Box 31"/>
            <p:cNvSpPr txBox="1">
              <a:spLocks noChangeArrowheads="1"/>
            </p:cNvSpPr>
            <p:nvPr/>
          </p:nvSpPr>
          <p:spPr bwMode="auto">
            <a:xfrm>
              <a:off x="1837" y="2976"/>
              <a:ext cx="292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中的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操作</a:t>
              </a:r>
            </a:p>
          </p:txBody>
        </p:sp>
        <p:sp>
          <p:nvSpPr>
            <p:cNvPr id="6163" name="Text Box 32"/>
            <p:cNvSpPr txBox="1">
              <a:spLocks noChangeArrowheads="1"/>
            </p:cNvSpPr>
            <p:nvPr/>
          </p:nvSpPr>
          <p:spPr bwMode="gray">
            <a:xfrm>
              <a:off x="1233" y="3039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四</a:t>
              </a:r>
            </a:p>
          </p:txBody>
        </p:sp>
        <p:sp>
          <p:nvSpPr>
            <p:cNvPr id="6164" name="Line 33"/>
            <p:cNvSpPr>
              <a:spLocks noChangeShapeType="1"/>
            </p:cNvSpPr>
            <p:nvPr/>
          </p:nvSpPr>
          <p:spPr bwMode="auto">
            <a:xfrm>
              <a:off x="1550" y="3974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5" name="Text Box 34"/>
            <p:cNvSpPr txBox="1">
              <a:spLocks noChangeArrowheads="1"/>
            </p:cNvSpPr>
            <p:nvPr/>
          </p:nvSpPr>
          <p:spPr bwMode="auto">
            <a:xfrm>
              <a:off x="1805" y="3581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sz="2600" dirty="0"/>
                <a:t>使用</a:t>
              </a:r>
              <a:r>
                <a:rPr lang="en-US" altLang="zh-CN" sz="2600" dirty="0"/>
                <a:t>jQuery</a:t>
              </a:r>
              <a:r>
                <a:rPr lang="zh-CN" altLang="en-US" sz="2600" dirty="0"/>
                <a:t>创建动画效果</a:t>
              </a:r>
            </a:p>
          </p:txBody>
        </p:sp>
        <p:sp>
          <p:nvSpPr>
            <p:cNvPr id="6166" name="Text Box 35"/>
            <p:cNvSpPr txBox="1">
              <a:spLocks noChangeArrowheads="1"/>
            </p:cNvSpPr>
            <p:nvPr/>
          </p:nvSpPr>
          <p:spPr bwMode="gray">
            <a:xfrm>
              <a:off x="1247" y="3640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7" name="Group 37"/>
            <p:cNvGrpSpPr>
              <a:grpSpLocks/>
            </p:cNvGrpSpPr>
            <p:nvPr/>
          </p:nvGrpSpPr>
          <p:grpSpPr bwMode="auto">
            <a:xfrm>
              <a:off x="1156" y="3566"/>
              <a:ext cx="480" cy="419"/>
              <a:chOff x="1110" y="2656"/>
              <a:chExt cx="1549" cy="1351"/>
            </a:xfrm>
          </p:grpSpPr>
          <p:sp>
            <p:nvSpPr>
              <p:cNvPr id="6169" name="AutoShape 3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0" name="AutoShape 3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80" name="AutoShape 4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8" name="Text Box 41"/>
            <p:cNvSpPr txBox="1">
              <a:spLocks noChangeArrowheads="1"/>
            </p:cNvSpPr>
            <p:nvPr/>
          </p:nvSpPr>
          <p:spPr bwMode="gray">
            <a:xfrm>
              <a:off x="1247" y="3657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1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</a:t>
            </a:r>
            <a:r>
              <a:rPr lang="zh-CN" altLang="en-US" dirty="0"/>
              <a:t>的优势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轻量级 （</a:t>
            </a:r>
            <a:r>
              <a:rPr lang="en-US" altLang="zh-CN" sz="3600" dirty="0"/>
              <a:t>Lightweight</a:t>
            </a:r>
            <a:r>
              <a:rPr lang="zh-CN" altLang="en-US" sz="3600" dirty="0"/>
              <a:t>）</a:t>
            </a:r>
          </a:p>
          <a:p>
            <a:pPr eaLnBrk="1" hangingPunct="1"/>
            <a:r>
              <a:rPr lang="zh-CN" altLang="en-US" sz="3600" dirty="0"/>
              <a:t>强大的选择器 </a:t>
            </a:r>
          </a:p>
          <a:p>
            <a:pPr eaLnBrk="1" hangingPunct="1"/>
            <a:r>
              <a:rPr lang="zh-CN" altLang="en-US" sz="3600" dirty="0"/>
              <a:t>出色的</a:t>
            </a:r>
            <a:r>
              <a:rPr lang="en-US" altLang="zh-CN" sz="3600" dirty="0"/>
              <a:t>DOM</a:t>
            </a:r>
            <a:r>
              <a:rPr lang="zh-CN" altLang="en-US" sz="3600" dirty="0"/>
              <a:t>操作封装 </a:t>
            </a:r>
          </a:p>
          <a:p>
            <a:pPr eaLnBrk="1" hangingPunct="1"/>
            <a:r>
              <a:rPr lang="zh-CN" altLang="en-US" sz="3600" dirty="0"/>
              <a:t>可靠的事件处理机制 </a:t>
            </a:r>
          </a:p>
          <a:p>
            <a:pPr eaLnBrk="1" hangingPunct="1"/>
            <a:r>
              <a:rPr lang="zh-CN" altLang="en-US" sz="3600" dirty="0"/>
              <a:t>出色的浏览器兼容性</a:t>
            </a:r>
            <a:r>
              <a:rPr lang="zh-CN" altLang="en-US" dirty="0"/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210377" y="5254626"/>
            <a:ext cx="7272338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/>
              <a:t>jQuery </a:t>
            </a:r>
            <a:r>
              <a:rPr lang="zh-CN" altLang="en-US" sz="3200" dirty="0"/>
              <a:t>理念</a:t>
            </a:r>
            <a:r>
              <a:rPr lang="en-US" altLang="zh-CN" sz="3200" dirty="0"/>
              <a:t>: </a:t>
            </a:r>
            <a:r>
              <a:rPr lang="zh-CN" altLang="en-US" sz="3200" dirty="0"/>
              <a:t>写得少</a:t>
            </a:r>
            <a:r>
              <a:rPr lang="en-US" altLang="zh-CN" sz="3200" dirty="0"/>
              <a:t>, </a:t>
            </a:r>
            <a:r>
              <a:rPr lang="zh-CN" altLang="en-US" sz="3200" dirty="0"/>
              <a:t>做得多</a:t>
            </a:r>
          </a:p>
        </p:txBody>
      </p:sp>
    </p:spTree>
    <p:extLst>
      <p:ext uri="{BB962C8B-B14F-4D97-AF65-F5344CB8AC3E}">
        <p14:creationId xmlns:p14="http://schemas.microsoft.com/office/powerpoint/2010/main" val="1083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3585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700017"/>
            <a:ext cx="2031106" cy="827273"/>
            <a:chOff x="7779199" y="970953"/>
            <a:chExt cx="2031106" cy="827273"/>
          </a:xfrm>
        </p:grpSpPr>
        <p:grpSp>
          <p:nvGrpSpPr>
            <p:cNvPr id="6" name="组合 5"/>
            <p:cNvGrpSpPr/>
            <p:nvPr/>
          </p:nvGrpSpPr>
          <p:grpSpPr>
            <a:xfrm>
              <a:off x="7779199" y="1438689"/>
              <a:ext cx="2031106" cy="359537"/>
              <a:chOff x="8106714" y="1721786"/>
              <a:chExt cx="2031106" cy="359537"/>
            </a:xfrm>
          </p:grpSpPr>
          <p:sp>
            <p:nvSpPr>
              <p:cNvPr id="12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06714" y="1721786"/>
                <a:ext cx="11721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基础语法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1928913"/>
            <a:ext cx="2031106" cy="821128"/>
            <a:chOff x="7779199" y="2222427"/>
            <a:chExt cx="2031106" cy="82112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组合 15"/>
            <p:cNvGrpSpPr/>
            <p:nvPr/>
          </p:nvGrpSpPr>
          <p:grpSpPr>
            <a:xfrm>
              <a:off x="7779199" y="2684018"/>
              <a:ext cx="2031106" cy="359537"/>
              <a:chOff x="8106714" y="1721786"/>
              <a:chExt cx="2031106" cy="359537"/>
            </a:xfrm>
          </p:grpSpPr>
          <p:sp>
            <p:nvSpPr>
              <p:cNvPr id="17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06714" y="1721786"/>
                <a:ext cx="11657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基础框架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04869" y="3106542"/>
            <a:ext cx="2031106" cy="879525"/>
            <a:chOff x="7779199" y="3473901"/>
            <a:chExt cx="2031106" cy="799568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组合 24"/>
            <p:cNvGrpSpPr/>
            <p:nvPr/>
          </p:nvGrpSpPr>
          <p:grpSpPr>
            <a:xfrm>
              <a:off x="7779199" y="3913932"/>
              <a:ext cx="2031106" cy="359537"/>
              <a:chOff x="8106714" y="1721786"/>
              <a:chExt cx="2031106" cy="359537"/>
            </a:xfrm>
          </p:grpSpPr>
          <p:sp>
            <p:nvSpPr>
              <p:cNvPr id="26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106714" y="1721786"/>
                <a:ext cx="1781257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开发文档的使用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204869" y="4397994"/>
            <a:ext cx="2191626" cy="823118"/>
            <a:chOff x="7779199" y="4725375"/>
            <a:chExt cx="2191626" cy="823118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组合 33"/>
            <p:cNvGrpSpPr/>
            <p:nvPr/>
          </p:nvGrpSpPr>
          <p:grpSpPr>
            <a:xfrm>
              <a:off x="7779199" y="5188956"/>
              <a:ext cx="2191626" cy="359537"/>
              <a:chOff x="8106714" y="1721786"/>
              <a:chExt cx="2191626" cy="359537"/>
            </a:xfrm>
          </p:grpSpPr>
          <p:sp>
            <p:nvSpPr>
              <p:cNvPr id="35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106714" y="1721786"/>
                <a:ext cx="21916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在开发中的广泛应用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693144" y="352985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8357269" y="5747016"/>
            <a:ext cx="2031106" cy="823118"/>
            <a:chOff x="7779199" y="4725375"/>
            <a:chExt cx="2031106" cy="823118"/>
          </a:xfrm>
        </p:grpSpPr>
        <p:grpSp>
          <p:nvGrpSpPr>
            <p:cNvPr id="42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6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47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6380812" y="2688081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9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组合 33"/>
            <p:cNvGrpSpPr/>
            <p:nvPr/>
          </p:nvGrpSpPr>
          <p:grpSpPr>
            <a:xfrm>
              <a:off x="7779199" y="5188956"/>
              <a:ext cx="2031106" cy="359537"/>
              <a:chOff x="8106714" y="1721786"/>
              <a:chExt cx="2031106" cy="359537"/>
            </a:xfrm>
          </p:grpSpPr>
          <p:sp>
            <p:nvSpPr>
              <p:cNvPr id="44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106714" y="1721786"/>
                <a:ext cx="17812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开发的薪资水平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的使用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下载：</a:t>
            </a:r>
            <a:r>
              <a:rPr lang="en-US" altLang="zh-CN" sz="3200"/>
              <a:t>http://jquery.com</a:t>
            </a:r>
            <a:r>
              <a:rPr lang="zh-CN" altLang="en-US" sz="3200"/>
              <a:t>提供了最新的</a:t>
            </a:r>
            <a:r>
              <a:rPr lang="en-US" altLang="zh-CN" sz="3200"/>
              <a:t>jQuery</a:t>
            </a:r>
            <a:r>
              <a:rPr lang="zh-CN" altLang="en-US" sz="3200"/>
              <a:t>框架下载。通常只需下载最小的</a:t>
            </a:r>
            <a:r>
              <a:rPr lang="en-US" altLang="zh-CN" sz="3200"/>
              <a:t>jQuery</a:t>
            </a:r>
            <a:r>
              <a:rPr lang="zh-CN" altLang="en-US" sz="3200"/>
              <a:t>包（</a:t>
            </a:r>
            <a:r>
              <a:rPr lang="en-US" altLang="zh-CN" sz="3200"/>
              <a:t>Minified</a:t>
            </a:r>
            <a:r>
              <a:rPr lang="zh-CN" altLang="en-US" sz="3200"/>
              <a:t>）即可。目前最新的版本</a:t>
            </a:r>
            <a:r>
              <a:rPr lang="en-US" altLang="zh-CN" sz="3200"/>
              <a:t>jquery-1.3.2.min.js</a:t>
            </a:r>
            <a:r>
              <a:rPr lang="zh-CN" altLang="en-US" sz="3200"/>
              <a:t>文件只有</a:t>
            </a:r>
            <a:r>
              <a:rPr lang="en-US" altLang="zh-CN" sz="3200"/>
              <a:t>55.9 KB </a:t>
            </a:r>
            <a:endParaRPr lang="en-US" altLang="zh-CN" sz="3400"/>
          </a:p>
          <a:p>
            <a:pPr eaLnBrk="1" hangingPunct="1"/>
            <a:r>
              <a:rPr lang="zh-CN" altLang="en-US" sz="3400"/>
              <a:t>引用：</a:t>
            </a:r>
          </a:p>
          <a:p>
            <a:pPr eaLnBrk="1" hangingPunct="1"/>
            <a:r>
              <a:rPr lang="en-US" altLang="zh-CN" sz="3400"/>
              <a:t>&lt;script src="jquery.min.js" &gt;&lt;/script&gt;</a:t>
            </a:r>
          </a:p>
          <a:p>
            <a:pPr eaLnBrk="1" hangingPunct="1"/>
            <a:r>
              <a:rPr lang="zh-CN" altLang="en-US" sz="3400"/>
              <a:t>将</a:t>
            </a:r>
            <a:r>
              <a:rPr lang="en-US" altLang="zh-CN" sz="3400"/>
              <a:t>jQuery</a:t>
            </a:r>
            <a:r>
              <a:rPr lang="zh-CN" altLang="en-US" sz="3400"/>
              <a:t>框架文件导入后，就可以使用</a:t>
            </a:r>
            <a:r>
              <a:rPr lang="en-US" altLang="zh-CN" sz="3400"/>
              <a:t>jQuery</a:t>
            </a:r>
            <a:r>
              <a:rPr lang="zh-CN" altLang="en-US" sz="3400"/>
              <a:t>的选择器和各种函数功能了。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3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42" y="0"/>
            <a:ext cx="908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 </a:t>
            </a:r>
            <a:r>
              <a:rPr lang="zh-CN" altLang="en-US" dirty="0"/>
              <a:t>对象就是</a:t>
            </a:r>
            <a:r>
              <a:rPr lang="zh-CN" altLang="en-US" dirty="0">
                <a:solidFill>
                  <a:srgbClr val="0000FF"/>
                </a:solidFill>
              </a:rPr>
              <a:t>通过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包装 </a:t>
            </a:r>
            <a:r>
              <a:rPr lang="en-US" altLang="zh-CN" dirty="0">
                <a:solidFill>
                  <a:srgbClr val="0000FF"/>
                </a:solidFill>
              </a:rPr>
              <a:t>DOM </a:t>
            </a:r>
            <a:r>
              <a:rPr lang="zh-CN" altLang="en-US" dirty="0">
                <a:solidFill>
                  <a:srgbClr val="0000FF"/>
                </a:solidFill>
              </a:rPr>
              <a:t>对象后产生的对象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对象是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独有的</a:t>
            </a:r>
            <a:r>
              <a:rPr lang="en-US" altLang="zh-CN" dirty="0"/>
              <a:t>. </a:t>
            </a:r>
            <a:r>
              <a:rPr lang="zh-CN" altLang="en-US" dirty="0"/>
              <a:t>如果一个对象是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那么它就可以使用 </a:t>
            </a:r>
            <a:r>
              <a:rPr lang="en-US" altLang="zh-CN" dirty="0"/>
              <a:t>jQuery </a:t>
            </a:r>
            <a:r>
              <a:rPr lang="zh-CN" altLang="en-US" dirty="0"/>
              <a:t>里的方法</a:t>
            </a:r>
            <a:r>
              <a:rPr lang="en-US" altLang="zh-CN" dirty="0"/>
              <a:t>: $(“#tab”).html();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对象无法使用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对象的任何方法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同样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对象也不能使用 </a:t>
            </a:r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里的任何方法</a:t>
            </a: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建议约定</a:t>
            </a:r>
            <a:r>
              <a:rPr lang="zh-CN" altLang="en-US" dirty="0"/>
              <a:t>：如果获取的是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那么要在变量前面加上 </a:t>
            </a:r>
            <a:r>
              <a:rPr lang="en-US" altLang="zh-CN" dirty="0"/>
              <a:t>$. 	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$</a:t>
            </a:r>
            <a:r>
              <a:rPr lang="en-US" altLang="zh-CN" dirty="0"/>
              <a:t>variable = </a:t>
            </a:r>
            <a:r>
              <a:rPr lang="en-US" altLang="zh-CN" b="0" dirty="0">
                <a:solidFill>
                  <a:srgbClr val="FF0000"/>
                </a:solidFill>
              </a:rPr>
              <a:t>jQuery </a:t>
            </a:r>
            <a:r>
              <a:rPr lang="zh-CN" altLang="en-US" b="0" dirty="0">
                <a:solidFill>
                  <a:srgbClr val="FF0000"/>
                </a:solidFill>
              </a:rPr>
              <a:t>对象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variable = DOM 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4391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对象转成 </a:t>
            </a:r>
            <a:r>
              <a:rPr lang="en-US" altLang="zh-CN"/>
              <a:t>DOM </a:t>
            </a:r>
            <a:r>
              <a:rPr lang="zh-CN" altLang="en-US"/>
              <a:t>对象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对象不能使用 </a:t>
            </a:r>
            <a:r>
              <a:rPr lang="en-US" altLang="zh-CN"/>
              <a:t>DOM </a:t>
            </a:r>
            <a:r>
              <a:rPr lang="zh-CN" altLang="en-US"/>
              <a:t>中的方法</a:t>
            </a:r>
            <a:r>
              <a:rPr lang="en-US" altLang="zh-CN"/>
              <a:t>, </a:t>
            </a:r>
            <a:r>
              <a:rPr lang="zh-CN" altLang="en-US"/>
              <a:t>但如果 </a:t>
            </a:r>
            <a:r>
              <a:rPr lang="en-US" altLang="zh-CN"/>
              <a:t>jQuery </a:t>
            </a:r>
            <a:r>
              <a:rPr lang="zh-CN" altLang="en-US"/>
              <a:t>没有封装想要的方法</a:t>
            </a:r>
            <a:r>
              <a:rPr lang="en-US" altLang="zh-CN"/>
              <a:t>, </a:t>
            </a:r>
            <a:r>
              <a:rPr lang="zh-CN" altLang="en-US"/>
              <a:t>不得不使用 </a:t>
            </a:r>
            <a:r>
              <a:rPr lang="en-US" altLang="zh-CN"/>
              <a:t>DOM</a:t>
            </a:r>
            <a:r>
              <a:rPr lang="zh-CN" altLang="en-US"/>
              <a:t>方法的时候</a:t>
            </a:r>
            <a:r>
              <a:rPr lang="en-US" altLang="zh-CN"/>
              <a:t>, </a:t>
            </a:r>
            <a:r>
              <a:rPr lang="zh-CN" altLang="en-US"/>
              <a:t>有如下两种处理方法</a:t>
            </a:r>
            <a:r>
              <a:rPr lang="en-US" altLang="zh-CN"/>
              <a:t>:</a:t>
            </a:r>
          </a:p>
          <a:p>
            <a:pPr eaLnBrk="1" hangingPunct="1"/>
            <a:r>
              <a:rPr lang="en-US" altLang="zh-CN"/>
              <a:t>(1) </a:t>
            </a:r>
            <a:r>
              <a:rPr lang="en-US" altLang="zh-CN">
                <a:solidFill>
                  <a:srgbClr val="0000FF"/>
                </a:solidFill>
              </a:rPr>
              <a:t>jQuery </a:t>
            </a:r>
            <a:r>
              <a:rPr lang="zh-CN" altLang="en-US">
                <a:solidFill>
                  <a:srgbClr val="0000FF"/>
                </a:solidFill>
              </a:rPr>
              <a:t>对象是一个数组对象</a:t>
            </a:r>
            <a:r>
              <a:rPr lang="en-US" altLang="zh-CN"/>
              <a:t>, </a:t>
            </a:r>
            <a:r>
              <a:rPr lang="zh-CN" altLang="en-US"/>
              <a:t>可以通过 </a:t>
            </a:r>
            <a:r>
              <a:rPr lang="en-US" altLang="zh-CN"/>
              <a:t>[index] </a:t>
            </a:r>
            <a:r>
              <a:rPr lang="zh-CN" altLang="en-US"/>
              <a:t>的方法得到对应的 </a:t>
            </a:r>
            <a:r>
              <a:rPr lang="en-US" altLang="zh-CN"/>
              <a:t>DOM</a:t>
            </a:r>
            <a:r>
              <a:rPr lang="zh-CN" altLang="en-US"/>
              <a:t>对象</a:t>
            </a:r>
            <a:r>
              <a:rPr lang="en-US" altLang="zh-CN"/>
              <a:t>.</a:t>
            </a:r>
          </a:p>
          <a:p>
            <a:pPr eaLnBrk="1" hangingPunct="1"/>
            <a:r>
              <a:rPr lang="en-US" altLang="zh-CN" sz="3200"/>
              <a:t>$("#msg")[0]       </a:t>
            </a:r>
          </a:p>
          <a:p>
            <a:pPr eaLnBrk="1" hangingPunct="1"/>
            <a:r>
              <a:rPr lang="en-US" altLang="zh-CN"/>
              <a:t>(2) </a:t>
            </a:r>
            <a:r>
              <a:rPr lang="zh-CN" altLang="en-US"/>
              <a:t>使用 </a:t>
            </a:r>
            <a:r>
              <a:rPr lang="en-US" altLang="zh-CN"/>
              <a:t>jQuery </a:t>
            </a:r>
            <a:r>
              <a:rPr lang="zh-CN" altLang="en-US"/>
              <a:t>中的 </a:t>
            </a:r>
            <a:r>
              <a:rPr lang="en-US" altLang="zh-CN"/>
              <a:t>get(index) </a:t>
            </a:r>
            <a:r>
              <a:rPr lang="zh-CN" altLang="en-US"/>
              <a:t>方法得到相应的 </a:t>
            </a:r>
            <a:r>
              <a:rPr lang="en-US" altLang="zh-CN"/>
              <a:t>DOM </a:t>
            </a:r>
            <a:r>
              <a:rPr lang="zh-CN" altLang="en-US"/>
              <a:t>对象 </a:t>
            </a:r>
          </a:p>
          <a:p>
            <a:pPr eaLnBrk="1" hangingPunct="1"/>
            <a:r>
              <a:rPr lang="en-US" altLang="zh-CN" sz="3200"/>
              <a:t>$("#msg").get(0)</a:t>
            </a:r>
            <a:endParaRPr lang="en-US" altLang="zh-CN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7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DOM </a:t>
            </a:r>
            <a:r>
              <a:rPr lang="zh-CN" altLang="en-US"/>
              <a:t>对象转成 </a:t>
            </a:r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对于一个 </a:t>
            </a:r>
            <a:r>
              <a:rPr lang="en-US" altLang="zh-CN" sz="3200"/>
              <a:t>DOM </a:t>
            </a:r>
            <a:r>
              <a:rPr lang="zh-CN" altLang="en-US" sz="3200"/>
              <a:t>对象</a:t>
            </a:r>
            <a:r>
              <a:rPr lang="en-US" altLang="zh-CN" sz="3200"/>
              <a:t>, </a:t>
            </a:r>
            <a:r>
              <a:rPr lang="zh-CN" altLang="en-US" sz="3200"/>
              <a:t>只需要用 </a:t>
            </a:r>
            <a:r>
              <a:rPr lang="en-US" altLang="zh-CN" sz="3200"/>
              <a:t>$() </a:t>
            </a:r>
            <a:r>
              <a:rPr lang="zh-CN" altLang="en-US" sz="3200"/>
              <a:t>把 </a:t>
            </a:r>
            <a:r>
              <a:rPr lang="en-US" altLang="zh-CN" sz="3200"/>
              <a:t>DOM </a:t>
            </a:r>
            <a:r>
              <a:rPr lang="zh-CN" altLang="en-US" sz="3200"/>
              <a:t>对象包装起来</a:t>
            </a:r>
            <a:r>
              <a:rPr lang="en-US" altLang="zh-CN" sz="3200">
                <a:solidFill>
                  <a:srgbClr val="FF0000"/>
                </a:solidFill>
              </a:rPr>
              <a:t>(jQuery </a:t>
            </a:r>
            <a:r>
              <a:rPr lang="zh-CN" altLang="en-US" sz="3200">
                <a:solidFill>
                  <a:srgbClr val="FF0000"/>
                </a:solidFill>
              </a:rPr>
              <a:t>对象就是通过 </a:t>
            </a:r>
            <a:r>
              <a:rPr lang="en-US" altLang="zh-CN" sz="3200">
                <a:solidFill>
                  <a:srgbClr val="FF0000"/>
                </a:solidFill>
              </a:rPr>
              <a:t>jQuery </a:t>
            </a:r>
            <a:r>
              <a:rPr lang="zh-CN" altLang="en-US" sz="3200">
                <a:solidFill>
                  <a:srgbClr val="FF0000"/>
                </a:solidFill>
              </a:rPr>
              <a:t>包装 </a:t>
            </a:r>
            <a:r>
              <a:rPr lang="en-US" altLang="zh-CN" sz="3200">
                <a:solidFill>
                  <a:srgbClr val="FF0000"/>
                </a:solidFill>
              </a:rPr>
              <a:t>DOM </a:t>
            </a:r>
            <a:r>
              <a:rPr lang="zh-CN" altLang="en-US" sz="3200">
                <a:solidFill>
                  <a:srgbClr val="FF0000"/>
                </a:solidFill>
              </a:rPr>
              <a:t>对象后产生的对象</a:t>
            </a:r>
            <a:r>
              <a:rPr lang="en-US" altLang="zh-CN" sz="3200"/>
              <a:t>), </a:t>
            </a:r>
            <a:r>
              <a:rPr lang="zh-CN" altLang="en-US" sz="3200"/>
              <a:t>就可以获得一个 </a:t>
            </a:r>
            <a:r>
              <a:rPr lang="en-US" altLang="zh-CN" sz="3200"/>
              <a:t>jQuery </a:t>
            </a:r>
            <a:r>
              <a:rPr lang="zh-CN" altLang="en-US" sz="3200"/>
              <a:t>对象</a:t>
            </a:r>
            <a:r>
              <a:rPr lang="en-US" altLang="zh-CN" sz="3200"/>
              <a:t>.</a:t>
            </a:r>
            <a:r>
              <a:rPr lang="en-US" altLang="zh-CN"/>
              <a:t> </a:t>
            </a:r>
            <a:r>
              <a:rPr lang="zh-CN" altLang="en-US"/>
              <a:t>例如：</a:t>
            </a:r>
          </a:p>
          <a:p>
            <a:pPr eaLnBrk="1" hangingPunct="1"/>
            <a:r>
              <a:rPr lang="en-US" altLang="zh-CN" sz="3200"/>
              <a:t>$(document.getElementById(“msg”))</a:t>
            </a:r>
          </a:p>
          <a:p>
            <a:pPr eaLnBrk="1" hangingPunct="1"/>
            <a:endParaRPr lang="en-US" altLang="zh-CN" sz="3200"/>
          </a:p>
          <a:p>
            <a:pPr eaLnBrk="1" hangingPunct="1"/>
            <a:r>
              <a:rPr lang="zh-CN" altLang="en-US" sz="3200"/>
              <a:t>转换后就可以使用 </a:t>
            </a:r>
            <a:r>
              <a:rPr lang="en-US" altLang="zh-CN" sz="3200"/>
              <a:t>jQuery </a:t>
            </a:r>
            <a:r>
              <a:rPr lang="zh-CN" altLang="en-US" sz="3200"/>
              <a:t>中的方法了</a:t>
            </a:r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8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对象与</a:t>
            </a:r>
            <a:r>
              <a:rPr lang="en-US" altLang="zh-CN"/>
              <a:t>dom</a:t>
            </a:r>
            <a:r>
              <a:rPr lang="zh-CN" altLang="en-US"/>
              <a:t>对象的转换举例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/>
              <a:t>以下几种写法都是正确的：</a:t>
            </a:r>
            <a:br>
              <a:rPr lang="zh-CN" altLang="en-US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").html();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</a:t>
            </a:r>
            <a:r>
              <a:rPr lang="en-US" altLang="zh-CN" sz="3200" dirty="0" err="1"/>
              <a:t>eq</a:t>
            </a:r>
            <a:r>
              <a:rPr lang="en-US" altLang="zh-CN" sz="3200" dirty="0"/>
              <a:t>(0)[0].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/>
              <a:t>").get(0).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</a:p>
          <a:p>
            <a:pPr eaLnBrk="1" hangingPunct="1"/>
            <a:r>
              <a:rPr lang="zh-CN" altLang="en-US" sz="3000" dirty="0"/>
              <a:t>如：</a:t>
            </a:r>
            <a:r>
              <a:rPr lang="en-US" altLang="zh-CN" sz="3000" dirty="0"/>
              <a:t>$("#</a:t>
            </a:r>
            <a:r>
              <a:rPr lang="en-US" altLang="zh-CN" sz="3000" dirty="0" err="1"/>
              <a:t>msg</a:t>
            </a:r>
            <a:r>
              <a:rPr lang="en-US" altLang="zh-CN" sz="3000" dirty="0"/>
              <a:t>")[0]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</a:t>
            </a:r>
            <a:r>
              <a:rPr lang="en-US" altLang="zh-CN" sz="3000" dirty="0" err="1"/>
              <a:t>eq</a:t>
            </a:r>
            <a:r>
              <a:rPr lang="en-US" altLang="zh-CN" sz="3000" dirty="0"/>
              <a:t>(1)[0]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$("div").get()[1]</a:t>
            </a:r>
            <a:r>
              <a:rPr lang="zh-CN" altLang="en-US" sz="3000" dirty="0"/>
              <a:t>，</a:t>
            </a:r>
            <a:r>
              <a:rPr lang="en-US" altLang="zh-CN" sz="3000" dirty="0"/>
              <a:t>$("td")[5]</a:t>
            </a:r>
            <a:r>
              <a:rPr lang="zh-CN" altLang="en-US" sz="3000" dirty="0"/>
              <a:t>这些都是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对象，可以使用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中的方法，但不能再使用</a:t>
            </a:r>
            <a:r>
              <a:rPr lang="en-US" altLang="zh-CN" sz="3000" dirty="0"/>
              <a:t>jQuery</a:t>
            </a:r>
            <a:r>
              <a:rPr lang="zh-CN" altLang="en-US" sz="3000" dirty="0"/>
              <a:t>的方法 </a:t>
            </a:r>
          </a:p>
        </p:txBody>
      </p:sp>
    </p:spTree>
    <p:extLst>
      <p:ext uri="{BB962C8B-B14F-4D97-AF65-F5344CB8AC3E}">
        <p14:creationId xmlns:p14="http://schemas.microsoft.com/office/powerpoint/2010/main" val="179366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74650"/>
            <a:ext cx="11290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基本选择器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选择器，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选择器，标记选择器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/>
              <a:t>改变 </a:t>
            </a:r>
            <a:r>
              <a:rPr lang="en-US" altLang="zh-CN" sz="3200" dirty="0"/>
              <a:t>id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$("#one").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</a:p>
          <a:p>
            <a:r>
              <a:rPr lang="zh-CN" altLang="en-US" sz="3200" dirty="0"/>
              <a:t>改变 </a:t>
            </a:r>
            <a:r>
              <a:rPr lang="en-US" altLang="zh-CN" sz="3200" dirty="0" smtClean="0"/>
              <a:t>clas</a:t>
            </a:r>
            <a:r>
              <a:rPr lang="en-US" altLang="zh-CN" sz="3200" dirty="0"/>
              <a:t>s</a:t>
            </a:r>
            <a:r>
              <a:rPr lang="en-US" altLang="zh-CN" sz="3200" dirty="0" smtClean="0"/>
              <a:t>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$(”.one</a:t>
            </a:r>
            <a:r>
              <a:rPr lang="en-US" altLang="zh-CN" dirty="0">
                <a:solidFill>
                  <a:srgbClr val="FF0000"/>
                </a:solidFill>
              </a:rPr>
              <a:t>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3200" dirty="0"/>
              <a:t>改变元素名为 </a:t>
            </a:r>
            <a:r>
              <a:rPr lang="en-US" altLang="zh-CN" sz="3200" dirty="0"/>
              <a:t>&lt;p&gt; </a:t>
            </a:r>
            <a:r>
              <a:rPr lang="zh-CN" altLang="en-US" sz="3200" dirty="0"/>
              <a:t>的所有元素的背景色为 </a:t>
            </a:r>
            <a:r>
              <a:rPr lang="en-US" altLang="zh-CN" sz="3200" dirty="0"/>
              <a:t># </a:t>
            </a:r>
            <a:r>
              <a:rPr lang="en-US" altLang="zh-CN" sz="3200" dirty="0" err="1"/>
              <a:t>bbffaa</a:t>
            </a:r>
            <a:r>
              <a:rPr lang="zh-CN" altLang="en-US" sz="3200" dirty="0"/>
              <a:t>，字体颜色为红色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$("p").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({color:"red",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:"#</a:t>
            </a:r>
            <a:r>
              <a:rPr lang="en-US" altLang="zh-CN" dirty="0" err="1">
                <a:solidFill>
                  <a:srgbClr val="FF0000"/>
                </a:solidFill>
              </a:rPr>
              <a:t>bbffaa</a:t>
            </a:r>
            <a:r>
              <a:rPr lang="en-US" altLang="zh-CN" dirty="0" smtClean="0">
                <a:solidFill>
                  <a:srgbClr val="FF0000"/>
                </a:solidFill>
              </a:rPr>
              <a:t>"});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9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基本过滤选择器</a:t>
            </a:r>
            <a:r>
              <a:rPr lang="zh-CN" altLang="en-US" dirty="0" smtClean="0"/>
              <a:t>示例（</a:t>
            </a:r>
            <a:r>
              <a:rPr lang="zh-CN" altLang="en-US" sz="2000" dirty="0" smtClean="0"/>
              <a:t>属性选择器，位置选择器，后代选择器，子代选择器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改变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zh-CN" altLang="en-US" sz="2200" dirty="0"/>
              <a:t> </a:t>
            </a:r>
            <a:r>
              <a:rPr lang="en-US" altLang="zh-CN" sz="2200" dirty="0" err="1" smtClean="0"/>
              <a:t>href</a:t>
            </a:r>
            <a:r>
              <a:rPr lang="en-US" altLang="zh-CN" sz="2200" dirty="0" smtClean="0"/>
              <a:t>=“</a:t>
            </a:r>
            <a:r>
              <a:rPr lang="en-US" altLang="zh-CN" sz="2200" dirty="0" err="1" smtClean="0"/>
              <a:t>a.html</a:t>
            </a:r>
            <a:r>
              <a:rPr lang="en-US" altLang="zh-CN" sz="2200" dirty="0" smtClean="0"/>
              <a:t>” </a:t>
            </a:r>
            <a:r>
              <a:rPr lang="zh-CN" altLang="en-US" sz="2200" dirty="0"/>
              <a:t>元素</a:t>
            </a:r>
            <a:r>
              <a:rPr lang="zh-CN" altLang="en-US" sz="2200" dirty="0" smtClean="0"/>
              <a:t>的颜色</a:t>
            </a:r>
            <a:r>
              <a:rPr lang="zh-CN" altLang="en-US" sz="2200" dirty="0"/>
              <a:t>为 </a:t>
            </a:r>
            <a:r>
              <a:rPr lang="en-US" altLang="zh-CN" sz="2200" dirty="0" smtClean="0"/>
              <a:t>red</a:t>
            </a:r>
          </a:p>
          <a:p>
            <a:r>
              <a:rPr lang="mr-IN" altLang="zh-CN" sz="2200" dirty="0" smtClean="0">
                <a:solidFill>
                  <a:srgbClr val="FF0000"/>
                </a:solidFill>
              </a:rPr>
              <a:t>$(“[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href</a:t>
            </a:r>
            <a:r>
              <a:rPr lang="mr-IN" altLang="zh-CN" sz="2200" dirty="0" smtClean="0">
                <a:solidFill>
                  <a:srgbClr val="FF0000"/>
                </a:solidFill>
              </a:rPr>
              <a:t> = 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a.html</a:t>
            </a:r>
            <a:r>
              <a:rPr lang="mr-IN" altLang="zh-CN" sz="2200" dirty="0" smtClean="0">
                <a:solidFill>
                  <a:srgbClr val="FF0000"/>
                </a:solidFill>
              </a:rPr>
              <a:t>’]”).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mr-IN" altLang="zh-CN" sz="2200" dirty="0" smtClean="0">
                <a:solidFill>
                  <a:srgbClr val="FF0000"/>
                </a:solidFill>
              </a:rPr>
              <a:t>(“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color</a:t>
            </a:r>
            <a:r>
              <a:rPr lang="mr-IN" altLang="zh-CN" sz="2200" dirty="0" smtClean="0">
                <a:solidFill>
                  <a:srgbClr val="FF0000"/>
                </a:solidFill>
              </a:rPr>
              <a:t>”</a:t>
            </a:r>
            <a:r>
              <a:rPr lang="en-US" altLang="zh-CN" sz="2200" dirty="0" smtClean="0">
                <a:solidFill>
                  <a:srgbClr val="FF0000"/>
                </a:solidFill>
              </a:rPr>
              <a:t>,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mr-IN" altLang="zh-CN" sz="2200" dirty="0" smtClean="0">
                <a:solidFill>
                  <a:srgbClr val="FF0000"/>
                </a:solidFill>
              </a:rPr>
              <a:t>"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red</a:t>
            </a:r>
            <a:r>
              <a:rPr lang="mr-IN" altLang="zh-CN" sz="2200" dirty="0" smtClean="0">
                <a:solidFill>
                  <a:srgbClr val="FF0000"/>
                </a:solidFill>
              </a:rPr>
              <a:t>")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r>
              <a:rPr lang="zh-CN" altLang="en-US" sz="2200" dirty="0" smtClean="0"/>
              <a:t>改变</a:t>
            </a:r>
            <a:r>
              <a:rPr lang="zh-CN" altLang="en-US" sz="2200" dirty="0"/>
              <a:t>第一个 </a:t>
            </a:r>
            <a:r>
              <a:rPr lang="en-US" altLang="zh-CN" sz="2200" dirty="0"/>
              <a:t>div 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pPr eaLnBrk="1" hangingPunct="1"/>
            <a:r>
              <a:rPr lang="en-US" altLang="zh-CN" sz="2200" dirty="0" smtClean="0">
                <a:solidFill>
                  <a:srgbClr val="FF0000"/>
                </a:solidFill>
              </a:rPr>
              <a:t>$(“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div:first</a:t>
            </a:r>
            <a:r>
              <a:rPr lang="en-US" altLang="zh-CN" sz="2200" dirty="0" smtClean="0">
                <a:solidFill>
                  <a:srgbClr val="FF0000"/>
                </a:solidFill>
              </a:rPr>
              <a:t>”).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  <a:endParaRPr lang="en-US" altLang="zh-CN" sz="2200" dirty="0"/>
          </a:p>
          <a:p>
            <a:pPr eaLnBrk="1" hangingPunct="1"/>
            <a:r>
              <a:rPr lang="zh-CN" altLang="en-US" sz="2200" dirty="0" smtClean="0"/>
              <a:t>改变</a:t>
            </a:r>
            <a:r>
              <a:rPr lang="zh-CN" altLang="en-US" sz="2200" dirty="0"/>
              <a:t>索引值为偶数的 </a:t>
            </a:r>
            <a:r>
              <a:rPr lang="en-US" altLang="zh-CN" sz="2200" dirty="0" err="1"/>
              <a:t>tr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</a:t>
            </a:r>
            <a:r>
              <a:rPr lang="en-US" altLang="zh-CN" sz="2200" dirty="0" err="1">
                <a:solidFill>
                  <a:srgbClr val="FF0000"/>
                </a:solidFill>
              </a:rPr>
              <a:t>tr:even</a:t>
            </a:r>
            <a:r>
              <a:rPr lang="en-US" altLang="zh-CN" sz="2200" dirty="0" smtClean="0">
                <a:solidFill>
                  <a:srgbClr val="FF0000"/>
                </a:solidFill>
              </a:rPr>
              <a:t>").</a:t>
            </a:r>
            <a:r>
              <a:rPr lang="en-US" altLang="zh-CN" sz="2200" dirty="0">
                <a:solidFill>
                  <a:srgbClr val="FF0000"/>
                </a:solidFill>
              </a:rPr>
              <a:t> ”).</a:t>
            </a:r>
            <a:r>
              <a:rPr lang="en-US" altLang="zh-CN" sz="2200" dirty="0" err="1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所有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 div")</a:t>
            </a:r>
            <a:endParaRPr lang="en-US" altLang="zh-CN" sz="2200" dirty="0"/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子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$(“body&gt;div")</a:t>
            </a:r>
            <a:endParaRPr lang="en-US" altLang="zh-CN" sz="2200" dirty="0"/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461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953115"/>
            <a:chOff x="4602496" y="2848154"/>
            <a:chExt cx="2961357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505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3600" dirty="0" err="1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基础</a:t>
              </a:r>
              <a:r>
                <a:rPr lang="zh-CN" altLang="en-US" sz="3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语法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28148" y="3706287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305307" y="1936657"/>
            <a:ext cx="160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/>
              <a:t>01</a:t>
            </a:r>
            <a:endParaRPr kumimoji="1"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08306" y="3429248"/>
            <a:ext cx="3775394" cy="842738"/>
            <a:chOff x="4195480" y="2848154"/>
            <a:chExt cx="3775394" cy="842738"/>
          </a:xfrm>
        </p:grpSpPr>
        <p:sp>
          <p:nvSpPr>
            <p:cNvPr id="8" name="文本框 7"/>
            <p:cNvSpPr txBox="1"/>
            <p:nvPr/>
          </p:nvSpPr>
          <p:spPr>
            <a:xfrm>
              <a:off x="4195480" y="2925223"/>
              <a:ext cx="3775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80223" y="3690892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0" y="2243110"/>
            <a:ext cx="146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92859" y="1535059"/>
            <a:ext cx="3793643" cy="338556"/>
            <a:chOff x="6178340" y="1707081"/>
            <a:chExt cx="3592830" cy="320632"/>
          </a:xfrm>
        </p:grpSpPr>
        <p:sp>
          <p:nvSpPr>
            <p:cNvPr id="3" name="文本框 2"/>
            <p:cNvSpPr txBox="1"/>
            <p:nvPr/>
          </p:nvSpPr>
          <p:spPr>
            <a:xfrm>
              <a:off x="6178340" y="1746065"/>
              <a:ext cx="3592830" cy="27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" name="TextBox 1956"/>
            <p:cNvSpPr/>
            <p:nvPr/>
          </p:nvSpPr>
          <p:spPr>
            <a:xfrm>
              <a:off x="6182151" y="1707081"/>
              <a:ext cx="1921944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查找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文档（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w3c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95605" y="3762131"/>
            <a:ext cx="3793643" cy="978437"/>
            <a:chOff x="6180940" y="3828220"/>
            <a:chExt cx="3592830" cy="92664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1"/>
              <a:ext cx="3592830" cy="63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在阅读文档的同时，发现比较类似的方法，或者比较容易混淆的进行总结比较，比如</a:t>
              </a:r>
              <a:r>
                <a:rPr lang="en-US" altLang="zh-CN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js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获取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节点的方法，以及操作字符串，数组的方法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0" y="3828220"/>
              <a:ext cx="3586418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对比总结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语法，内置函数，等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8" name="直接连接符 7"/>
          <p:cNvCxnSpPr>
            <a:stCxn id="19" idx="0"/>
          </p:cNvCxnSpPr>
          <p:nvPr/>
        </p:nvCxnSpPr>
        <p:spPr>
          <a:xfrm>
            <a:off x="6088380" y="1412504"/>
            <a:ext cx="0" cy="4715214"/>
          </a:xfrm>
          <a:prstGeom prst="line">
            <a:avLst/>
          </a:prstGeom>
          <a:noFill/>
          <a:ln w="9525" cap="flat" cmpd="sng" algn="ctr">
            <a:solidFill>
              <a:srgbClr val="1B4367"/>
            </a:solidFill>
            <a:prstDash val="solid"/>
            <a:miter lim="800000"/>
          </a:ln>
          <a:effectLst/>
        </p:spPr>
      </p:cxnSp>
      <p:grpSp>
        <p:nvGrpSpPr>
          <p:cNvPr id="9" name="组合 8"/>
          <p:cNvGrpSpPr/>
          <p:nvPr/>
        </p:nvGrpSpPr>
        <p:grpSpPr>
          <a:xfrm>
            <a:off x="5599142" y="4983936"/>
            <a:ext cx="966049" cy="978254"/>
            <a:chOff x="5237224" y="4937554"/>
            <a:chExt cx="914912" cy="926470"/>
          </a:xfrm>
          <a:solidFill>
            <a:sysClr val="window" lastClr="FFFFFF"/>
          </a:solidFill>
        </p:grpSpPr>
        <p:sp>
          <p:nvSpPr>
            <p:cNvPr id="10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12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599142" y="1253336"/>
            <a:ext cx="966049" cy="978254"/>
            <a:chOff x="5237224" y="1404429"/>
            <a:chExt cx="914912" cy="926470"/>
          </a:xfrm>
          <a:solidFill>
            <a:sysClr val="window" lastClr="FFFFFF"/>
          </a:solidFill>
        </p:grpSpPr>
        <p:sp>
          <p:nvSpPr>
            <p:cNvPr id="19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23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5599143" y="2496869"/>
            <a:ext cx="966049" cy="978254"/>
            <a:chOff x="5237226" y="2582137"/>
            <a:chExt cx="914912" cy="926470"/>
          </a:xfrm>
          <a:solidFill>
            <a:sysClr val="window" lastClr="FFFFFF"/>
          </a:solidFill>
        </p:grpSpPr>
        <p:sp>
          <p:nvSpPr>
            <p:cNvPr id="35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7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599142" y="3740402"/>
            <a:ext cx="966049" cy="978254"/>
            <a:chOff x="5237224" y="3759845"/>
            <a:chExt cx="914912" cy="926470"/>
          </a:xfrm>
          <a:solidFill>
            <a:sysClr val="window" lastClr="FFFFFF"/>
          </a:solidFill>
        </p:grpSpPr>
        <p:sp>
          <p:nvSpPr>
            <p:cNvPr id="41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43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802753" y="2488268"/>
            <a:ext cx="3793643" cy="784535"/>
            <a:chOff x="1641794" y="2573986"/>
            <a:chExt cx="3592830" cy="743005"/>
          </a:xfrm>
        </p:grpSpPr>
        <p:sp>
          <p:nvSpPr>
            <p:cNvPr id="48" name="文本框 85"/>
            <p:cNvSpPr txBox="1"/>
            <p:nvPr/>
          </p:nvSpPr>
          <p:spPr>
            <a:xfrm>
              <a:off x="1641794" y="2862276"/>
              <a:ext cx="3592830" cy="45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首先系统的查看文档基础内容，可以大概了解文档中包含的内容，同时不要忘记亲手测试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，多练习才能理解并掌握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9" name="TextBox 1956"/>
            <p:cNvSpPr/>
            <p:nvPr/>
          </p:nvSpPr>
          <p:spPr>
            <a:xfrm>
              <a:off x="3438210" y="2573986"/>
              <a:ext cx="1765746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系统查看文档内容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805498" y="4890721"/>
            <a:ext cx="3793643" cy="978434"/>
            <a:chOff x="1644394" y="4873181"/>
            <a:chExt cx="3592830" cy="926641"/>
          </a:xfrm>
        </p:grpSpPr>
        <p:sp>
          <p:nvSpPr>
            <p:cNvPr id="51" name="文本框 5"/>
            <p:cNvSpPr txBox="1"/>
            <p:nvPr/>
          </p:nvSpPr>
          <p:spPr>
            <a:xfrm>
              <a:off x="1644394" y="5161471"/>
              <a:ext cx="3592830" cy="638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在整体学习文档之后，可以仿照简单的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demo,,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做一个中小型网站，以测试自己对基础的掌握，以及加深对函数以及方法的理解。。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52" name="TextBox 1956"/>
            <p:cNvSpPr/>
            <p:nvPr/>
          </p:nvSpPr>
          <p:spPr>
            <a:xfrm>
              <a:off x="1837038" y="4873181"/>
              <a:ext cx="3345767" cy="32063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理解并熟练掌握基础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54" name="文本框 53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6643" y="3429248"/>
            <a:ext cx="4698722" cy="728187"/>
            <a:chOff x="3733817" y="2848154"/>
            <a:chExt cx="4698722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3733817" y="2925223"/>
              <a:ext cx="4698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</a:t>
              </a:r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11" y="2308810"/>
            <a:ext cx="1511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0285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数据可视化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0285" y="2062983"/>
            <a:ext cx="2397832" cy="199103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850285" y="4642083"/>
            <a:ext cx="2397832" cy="103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数据可视化是当下大家所推崇的一种互动展示模式，而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拥有</a:t>
            </a:r>
            <a:r>
              <a:rPr lang="en-US" altLang="zh-CN" sz="1050" dirty="0" err="1"/>
              <a:t>ECharts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Dygraphs.js</a:t>
            </a:r>
            <a:r>
              <a:rPr lang="zh-CN" altLang="en-US" sz="1050" dirty="0"/>
              <a:t>、</a:t>
            </a:r>
            <a:r>
              <a:rPr lang="en-US" altLang="zh-CN" sz="1050" dirty="0"/>
              <a:t>D3.js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InfoVis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Springy.js</a:t>
            </a:r>
            <a:r>
              <a:rPr lang="zh-CN" altLang="en-US" sz="1050" dirty="0"/>
              <a:t>等多种可实现数据可视化效果的框架。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4813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移动</a:t>
            </a:r>
            <a:r>
              <a:rPr lang="zh-CN" altLang="en-US" b="1" dirty="0"/>
              <a:t>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4813" y="2062983"/>
            <a:ext cx="2397832" cy="19910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3574813" y="4642083"/>
            <a:ext cx="2397832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err="1"/>
              <a:t>PhoneGap</a:t>
            </a:r>
            <a:r>
              <a:rPr lang="zh-CN" altLang="en-US" sz="1050" dirty="0"/>
              <a:t>将</a:t>
            </a:r>
            <a:r>
              <a:rPr lang="en-US" altLang="zh-CN" sz="1050" dirty="0" err="1"/>
              <a:t>WebVieW</a:t>
            </a:r>
            <a:r>
              <a:rPr lang="zh-CN" altLang="en-US" sz="1050" dirty="0"/>
              <a:t>带向了移动应用，同时也将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带向了移动应用。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3263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3263" y="2062983"/>
            <a:ext cx="2397832" cy="199103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6263263" y="4642083"/>
            <a:ext cx="2397832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因为</a:t>
            </a:r>
            <a:r>
              <a:rPr lang="en-US" altLang="zh-CN" sz="1050" dirty="0"/>
              <a:t>V8</a:t>
            </a:r>
            <a:r>
              <a:rPr lang="zh-CN" altLang="en-US" sz="1050" dirty="0"/>
              <a:t>的性能将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带到了一个新的高度，于是</a:t>
            </a:r>
            <a:r>
              <a:rPr lang="en-US" altLang="zh-CN" sz="1050" dirty="0" err="1"/>
              <a:t>Node.js</a:t>
            </a:r>
            <a:r>
              <a:rPr lang="zh-CN" altLang="en-US" sz="1050" dirty="0"/>
              <a:t>诞生了</a:t>
            </a:r>
            <a:r>
              <a:rPr lang="en-US" altLang="zh-CN" sz="1050" dirty="0"/>
              <a:t>——</a:t>
            </a:r>
            <a:r>
              <a:rPr lang="zh-CN" altLang="en-US" sz="1050" dirty="0"/>
              <a:t>前端、后台都可以用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，现在任何一个网页都离不开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87791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全平台应用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7791" y="2141196"/>
            <a:ext cx="2397832" cy="19910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987791" y="4642083"/>
            <a:ext cx="2397832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一份代码构建移动、桌面、</a:t>
            </a:r>
            <a:r>
              <a:rPr lang="en-US" altLang="zh-CN" sz="1050" dirty="0"/>
              <a:t>Web</a:t>
            </a:r>
            <a:r>
              <a:rPr lang="zh-CN" altLang="en-US" sz="1050" dirty="0"/>
              <a:t>能够全平台应用，在</a:t>
            </a:r>
            <a:r>
              <a:rPr lang="en-US" altLang="zh-CN" sz="1050" dirty="0" err="1"/>
              <a:t>Eletcron</a:t>
            </a:r>
            <a:r>
              <a:rPr lang="zh-CN" altLang="en-US" sz="1050" dirty="0"/>
              <a:t>上运行</a:t>
            </a:r>
            <a:r>
              <a:rPr lang="en-US" altLang="zh-CN" sz="1050" dirty="0"/>
              <a:t>Ionic</a:t>
            </a:r>
            <a:r>
              <a:rPr lang="zh-CN" altLang="en-US" sz="1050" dirty="0"/>
              <a:t>，就意味着无限的可能性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15" name="文本框 14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5" y="2062983"/>
            <a:ext cx="2422398" cy="19466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988" y="2062983"/>
            <a:ext cx="2463782" cy="19910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8065" y="2071449"/>
            <a:ext cx="2373030" cy="1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39142" y="3429248"/>
            <a:ext cx="3313728" cy="728187"/>
            <a:chOff x="4426316" y="2848154"/>
            <a:chExt cx="3313728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4426316" y="2925223"/>
              <a:ext cx="3313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开发薪资水平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561" y="2272680"/>
            <a:ext cx="1295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1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89"/>
            <a:ext cx="6802784" cy="51571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92291" y="997527"/>
            <a:ext cx="4128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本图</a:t>
            </a:r>
            <a:r>
              <a:rPr lang="zh-CN" altLang="en-US" dirty="0"/>
              <a:t>是职友集对全国</a:t>
            </a:r>
            <a:r>
              <a:rPr lang="en-US" altLang="zh-CN" dirty="0"/>
              <a:t>168117</a:t>
            </a:r>
            <a:r>
              <a:rPr lang="zh-CN" altLang="en-US" dirty="0"/>
              <a:t>份样本调研之后得出的数据，</a:t>
            </a:r>
            <a:r>
              <a:rPr lang="en-US" altLang="zh-CN" dirty="0"/>
              <a:t>web</a:t>
            </a:r>
            <a:r>
              <a:rPr lang="zh-CN" altLang="en-US" dirty="0"/>
              <a:t>前端开发工程师平均月薪</a:t>
            </a:r>
            <a:r>
              <a:rPr lang="en-US" altLang="zh-CN" dirty="0"/>
              <a:t>10400</a:t>
            </a:r>
            <a:r>
              <a:rPr lang="zh-CN" altLang="en-US" dirty="0"/>
              <a:t>。按照工作经验来统计的计算的话，应届生工资</a:t>
            </a:r>
            <a:r>
              <a:rPr lang="en-US" altLang="zh-CN" dirty="0"/>
              <a:t>¥4280</a:t>
            </a:r>
            <a:r>
              <a:rPr lang="zh-CN" altLang="en-US" dirty="0"/>
              <a:t>，</a:t>
            </a:r>
            <a:r>
              <a:rPr lang="en-US" altLang="zh-CN" dirty="0"/>
              <a:t>1-3</a:t>
            </a:r>
            <a:r>
              <a:rPr lang="zh-CN" altLang="en-US" dirty="0"/>
              <a:t>年工资</a:t>
            </a:r>
            <a:r>
              <a:rPr lang="en-US" altLang="zh-CN" dirty="0"/>
              <a:t>¥8770</a:t>
            </a:r>
            <a:r>
              <a:rPr lang="zh-CN" altLang="en-US" dirty="0"/>
              <a:t>，</a:t>
            </a:r>
            <a:r>
              <a:rPr lang="en-US" altLang="zh-CN" dirty="0"/>
              <a:t>3-5</a:t>
            </a:r>
            <a:r>
              <a:rPr lang="zh-CN" altLang="en-US" dirty="0"/>
              <a:t>年工资</a:t>
            </a:r>
            <a:r>
              <a:rPr lang="en-US" altLang="zh-CN" dirty="0"/>
              <a:t>¥12910</a:t>
            </a:r>
            <a:r>
              <a:rPr lang="zh-CN" altLang="en-US" dirty="0"/>
              <a:t>，</a:t>
            </a:r>
            <a:r>
              <a:rPr lang="en-US" altLang="zh-CN" dirty="0"/>
              <a:t>5-10</a:t>
            </a:r>
            <a:r>
              <a:rPr lang="zh-CN" altLang="en-US" dirty="0"/>
              <a:t>年工资</a:t>
            </a:r>
            <a:r>
              <a:rPr lang="en-US" altLang="zh-CN" dirty="0"/>
              <a:t>¥19730</a:t>
            </a:r>
            <a:r>
              <a:rPr lang="zh-CN" altLang="en-US" dirty="0"/>
              <a:t>。从这薪资可以看出，程序员的确是一个高薪行业啊，同其他行业同年限员工相比，薪资至少会高出四分之一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4" y="1188604"/>
            <a:ext cx="6235487" cy="41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53654"/>
            <a:ext cx="9781308" cy="6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0"/>
            <a:ext cx="10737272" cy="61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77082" y="3429248"/>
            <a:ext cx="3637836" cy="1359380"/>
            <a:chOff x="4474435" y="2848154"/>
            <a:chExt cx="3217484" cy="1359380"/>
          </a:xfrm>
        </p:grpSpPr>
        <p:sp>
          <p:nvSpPr>
            <p:cNvPr id="6" name="文本框 5"/>
            <p:cNvSpPr txBox="1"/>
            <p:nvPr/>
          </p:nvSpPr>
          <p:spPr>
            <a:xfrm>
              <a:off x="4474435" y="2925223"/>
              <a:ext cx="321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987444"/>
            <a:chOff x="716110" y="187653"/>
            <a:chExt cx="4203131" cy="987444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ECMAScript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4478" y="642644"/>
              <a:ext cx="35169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定义的只是语言的基础（语法，类型</a:t>
              </a:r>
              <a:r>
                <a:rPr lang="zh-CN" altLang="en-US" sz="110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，语句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，关键字，保留字，操作符，对象）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84221" y="985854"/>
            <a:ext cx="4897438" cy="1728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ctr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10138" y="1851638"/>
            <a:ext cx="1584325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ECMAScript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102604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DOM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663148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 smtClean="0"/>
              <a:t>BOM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1894463" y="1201293"/>
            <a:ext cx="13059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a typeface="YaHei Consolas" charset="0"/>
              </a:rPr>
              <a:t>JavaScript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25070" y="4670428"/>
            <a:ext cx="351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ECMAScript :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核心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DOM :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文档对象模型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BOM : </a:t>
            </a: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YaHei Consolas" charset="0"/>
                <a:ea typeface="YaHei Consolas" charset="0"/>
              </a:rPr>
              <a:t>浏览器对象模型</a:t>
            </a:r>
          </a:p>
        </p:txBody>
      </p:sp>
      <p:grpSp>
        <p:nvGrpSpPr>
          <p:cNvPr id="27" name="组合 1"/>
          <p:cNvGrpSpPr/>
          <p:nvPr/>
        </p:nvGrpSpPr>
        <p:grpSpPr>
          <a:xfrm>
            <a:off x="5879408" y="2681305"/>
            <a:ext cx="4203131" cy="832221"/>
            <a:chOff x="716110" y="187653"/>
            <a:chExt cx="4203131" cy="532128"/>
          </a:xfrm>
        </p:grpSpPr>
        <p:sp>
          <p:nvSpPr>
            <p:cNvPr id="28" name="文本框 27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DOM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16110" y="520035"/>
              <a:ext cx="3458556" cy="19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把整个页面映射为一个多层节点结构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1" name="组合 1"/>
          <p:cNvGrpSpPr/>
          <p:nvPr/>
        </p:nvGrpSpPr>
        <p:grpSpPr>
          <a:xfrm>
            <a:off x="5821040" y="4219194"/>
            <a:ext cx="4203131" cy="897911"/>
            <a:chOff x="716110" y="187653"/>
            <a:chExt cx="4203131" cy="897911"/>
          </a:xfrm>
        </p:grpSpPr>
        <p:sp>
          <p:nvSpPr>
            <p:cNvPr id="32" name="文本框 31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BOM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16110" y="553111"/>
              <a:ext cx="32121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可以访问和操作浏览器窗口的浏览器对象模型（</a:t>
              </a:r>
              <a:r>
                <a:rPr lang="zh-CN" altLang="en-US" sz="1100" dirty="0" smtClean="0"/>
                <a:t>尚无</a:t>
              </a:r>
              <a:r>
                <a:rPr lang="zh-CN" altLang="en-US" sz="1100" dirty="0"/>
                <a:t>正式</a:t>
              </a:r>
              <a:r>
                <a:rPr lang="zh-CN" altLang="en-US" sz="1100" dirty="0" smtClean="0"/>
                <a:t>标准）。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latin typeface="YaHei Consolas" charset="0"/>
                <a:ea typeface="YaHei Consolas" charset="0"/>
              </a:rPr>
              <a:t>怎样将</a:t>
            </a:r>
            <a:r>
              <a:rPr lang="en-US" altLang="zh-CN">
                <a:latin typeface="YaHei Consolas" charset="0"/>
                <a:ea typeface="YaHei Consolas" charset="0"/>
              </a:rPr>
              <a:t>Javascript</a:t>
            </a:r>
            <a:r>
              <a:rPr lang="zh-CN" altLang="en-US">
                <a:latin typeface="YaHei Consolas" charset="0"/>
                <a:ea typeface="YaHei Consolas" charset="0"/>
              </a:rPr>
              <a:t>应用到网页中？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方法一：将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代码插入</a:t>
            </a:r>
            <a:r>
              <a:rPr lang="en-US" altLang="zh-CN" sz="1400">
                <a:latin typeface="YaHei Consolas" charset="0"/>
                <a:ea typeface="YaHei Consolas" charset="0"/>
              </a:rPr>
              <a:t>html</a:t>
            </a:r>
            <a:r>
              <a:rPr lang="zh-CN" altLang="en-US" sz="1400">
                <a:latin typeface="YaHei Consolas" charset="0"/>
                <a:ea typeface="YaHei Consolas" charset="0"/>
              </a:rPr>
              <a:t>文档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  <a:r>
              <a:rPr lang="zh-CN" altLang="en-US" sz="1400">
                <a:latin typeface="YaHei Consolas" charset="0"/>
                <a:ea typeface="YaHei Consolas" charset="0"/>
              </a:rPr>
              <a:t>部分的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标签中 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&lt;script type=“text/javascript”&gt;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	//javascript 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		</a:t>
            </a:r>
            <a:r>
              <a:rPr lang="en-US" altLang="zh-CN" sz="1400">
                <a:latin typeface="YaHei Consolas" charset="0"/>
                <a:ea typeface="YaHei Consolas" charset="0"/>
              </a:rPr>
              <a:t>alert(‘hello world’);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&lt;/script&gt;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92313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方法二：将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代码存放在一个独立的文件。用</a:t>
            </a:r>
            <a:r>
              <a:rPr lang="en-US" altLang="zh-CN" sz="1400">
                <a:latin typeface="YaHei Consolas" charset="0"/>
                <a:ea typeface="YaHei Consolas" charset="0"/>
              </a:rPr>
              <a:t>.js</a:t>
            </a:r>
            <a:r>
              <a:rPr lang="zh-CN" altLang="en-US" sz="1400">
                <a:latin typeface="YaHei Consolas" charset="0"/>
                <a:ea typeface="YaHei Consolas" charset="0"/>
              </a:rPr>
              <a:t>作为文件的扩展名，再利用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    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标签的</a:t>
            </a:r>
            <a:r>
              <a:rPr lang="en-US" altLang="zh-CN" sz="1400">
                <a:latin typeface="YaHei Consolas" charset="0"/>
                <a:ea typeface="YaHei Consolas" charset="0"/>
              </a:rPr>
              <a:t>src</a:t>
            </a:r>
            <a:r>
              <a:rPr lang="zh-CN" altLang="en-US" sz="1400">
                <a:latin typeface="YaHei Consolas" charset="0"/>
                <a:ea typeface="YaHei Consolas" charset="0"/>
              </a:rPr>
              <a:t>属性指向该文件。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test.js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alert(‘hello wordld’);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</a:t>
            </a:r>
            <a:r>
              <a:rPr lang="zh-CN" altLang="en-US" sz="1400">
                <a:latin typeface="YaHei Consolas" charset="0"/>
                <a:ea typeface="YaHei Consolas" charset="0"/>
              </a:rPr>
              <a:t>金团网欢迎您 ！</a:t>
            </a:r>
            <a:r>
              <a:rPr lang="en-US" altLang="zh-CN" sz="1400">
                <a:latin typeface="YaHei Consolas" charset="0"/>
                <a:ea typeface="YaHei Consolas" charset="0"/>
              </a:rPr>
              <a:t>http://www.ejintuan.com’);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test.html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&lt;script type=“text/javascript”src=“test.js”&gt;&lt;/script&gt;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70000"/>
              </a:lnSpc>
              <a:buNone/>
            </a:pPr>
            <a:r>
              <a:rPr lang="en-US" altLang="zh-CN" sz="2000" dirty="0">
                <a:latin typeface="YaHei Consolas" charset="0"/>
                <a:ea typeface="YaHei Consolas" charset="0"/>
              </a:rPr>
              <a:t>JavaScript </a:t>
            </a:r>
            <a:r>
              <a:rPr lang="zh-CN" altLang="en-US" sz="2000" dirty="0">
                <a:latin typeface="YaHei Consolas" charset="0"/>
                <a:ea typeface="YaHei Consolas" charset="0"/>
              </a:rPr>
              <a:t>语法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一、变量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变量由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运算符加变量名定义。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变量名命名规则：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b="1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第一个字符必须是字母、下划线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(_)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、或美元符号 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($);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变量名中不能包含空格或标点符号（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$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除外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变量名区分大小写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不能使用保留字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为了让变量名有更好的可读性，可以在变量名中适当的插入下划线分隔，如：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my_mood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= ‘happy’;</a:t>
            </a:r>
          </a:p>
        </p:txBody>
      </p:sp>
    </p:spTree>
    <p:extLst>
      <p:ext uri="{BB962C8B-B14F-4D97-AF65-F5344CB8AC3E}">
        <p14:creationId xmlns:p14="http://schemas.microsoft.com/office/powerpoint/2010/main" val="9873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二、数据类型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(String)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字符串由零个或多个字符构成，字符包括字母，数字，标点符号和空格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字符串必须放在引号里（单引号或双引号）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数值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(number)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price = 33.25;	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3.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布尔类型 </a:t>
            </a:r>
            <a:r>
              <a:rPr lang="en-US" altLang="zh-CN" sz="1400">
                <a:latin typeface="YaHei Consolas" charset="0"/>
                <a:ea typeface="YaHei Consolas" charset="0"/>
              </a:rPr>
              <a:t>(boolean)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布尔型数据只能有两种种值 </a:t>
            </a:r>
            <a:r>
              <a:rPr lang="en-US" altLang="zh-CN" sz="1400">
                <a:latin typeface="YaHei Consolas" charset="0"/>
                <a:ea typeface="YaHei Consolas" charset="0"/>
              </a:rPr>
              <a:t>true </a:t>
            </a:r>
            <a:r>
              <a:rPr lang="zh-CN" altLang="en-US" sz="1400">
                <a:latin typeface="YaHei Consolas" charset="0"/>
                <a:ea typeface="YaHei Consolas" charset="0"/>
              </a:rPr>
              <a:t>和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true;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false;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与字符串不同，不要把布尔值用引号括起来。布尔值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 </a:t>
            </a:r>
            <a:r>
              <a:rPr lang="zh-CN" altLang="en-US" sz="1400">
                <a:latin typeface="YaHei Consolas" charset="0"/>
                <a:ea typeface="YaHei Consolas" charset="0"/>
              </a:rPr>
              <a:t>与 字符串 “</a:t>
            </a:r>
            <a:r>
              <a:rPr lang="en-US" altLang="zh-CN" sz="1400">
                <a:latin typeface="YaHei Consolas" charset="0"/>
                <a:ea typeface="YaHei Consolas" charset="0"/>
              </a:rPr>
              <a:t>false”</a:t>
            </a:r>
            <a:r>
              <a:rPr lang="zh-CN" altLang="en-US" sz="1400">
                <a:latin typeface="YaHei Consolas" charset="0"/>
                <a:ea typeface="YaHei Consolas" charset="0"/>
              </a:rPr>
              <a:t>是两回事。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1307</Words>
  <Application>Microsoft Office PowerPoint</Application>
  <PresentationFormat>宽屏</PresentationFormat>
  <Paragraphs>324</Paragraphs>
  <Slides>38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Mangal</vt:lpstr>
      <vt:lpstr>YaHei Consolas</vt:lpstr>
      <vt:lpstr>思源黑体 CN Bold</vt:lpstr>
      <vt:lpstr>思源黑体 CN Heavy</vt:lpstr>
      <vt:lpstr>思源黑体 CN Light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内容简介</vt:lpstr>
      <vt:lpstr>jQuery的优势 </vt:lpstr>
      <vt:lpstr>jQuery的使用</vt:lpstr>
      <vt:lpstr>PowerPoint 演示文稿</vt:lpstr>
      <vt:lpstr>jQuery 对象</vt:lpstr>
      <vt:lpstr>jQuery 对象转成 DOM 对象</vt:lpstr>
      <vt:lpstr>DOM 对象转成 jQuery 对象</vt:lpstr>
      <vt:lpstr>jQuery对象与dom对象的转换举例</vt:lpstr>
      <vt:lpstr>PowerPoint 演示文稿</vt:lpstr>
      <vt:lpstr>PowerPoint 演示文稿</vt:lpstr>
      <vt:lpstr>基本选择器示例(id选择器，class选择器，标记选择器)</vt:lpstr>
      <vt:lpstr>基本过滤选择器示例（属性选择器，位置选择器，后代选择器，子代选择器）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</dc:title>
  <dc:creator>第一PPT</dc:creator>
  <cp:keywords>www.1ppt.com</cp:keywords>
  <dc:description>www.1ppt.com</dc:description>
  <cp:lastModifiedBy>soyoung</cp:lastModifiedBy>
  <cp:revision>71</cp:revision>
  <dcterms:created xsi:type="dcterms:W3CDTF">2018-09-17T11:33:34Z</dcterms:created>
  <dcterms:modified xsi:type="dcterms:W3CDTF">2019-05-07T14:23:28Z</dcterms:modified>
</cp:coreProperties>
</file>